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4" r:id="rId3"/>
    <p:sldId id="262" r:id="rId4"/>
    <p:sldId id="274" r:id="rId5"/>
    <p:sldId id="275" r:id="rId6"/>
    <p:sldId id="276" r:id="rId7"/>
    <p:sldId id="277" r:id="rId8"/>
    <p:sldId id="278" r:id="rId9"/>
    <p:sldId id="283" r:id="rId10"/>
    <p:sldId id="280" r:id="rId11"/>
    <p:sldId id="281" r:id="rId12"/>
    <p:sldId id="282" r:id="rId13"/>
    <p:sldId id="288" r:id="rId14"/>
    <p:sldId id="289" r:id="rId15"/>
    <p:sldId id="290" r:id="rId16"/>
    <p:sldId id="292" r:id="rId17"/>
    <p:sldId id="284" r:id="rId18"/>
    <p:sldId id="285" r:id="rId19"/>
    <p:sldId id="287" r:id="rId20"/>
    <p:sldId id="293" r:id="rId21"/>
    <p:sldId id="29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86387" autoAdjust="0"/>
  </p:normalViewPr>
  <p:slideViewPr>
    <p:cSldViewPr>
      <p:cViewPr varScale="1">
        <p:scale>
          <a:sx n="70" d="100"/>
          <a:sy n="70" d="100"/>
        </p:scale>
        <p:origin x="931" y="-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19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599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14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85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36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03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80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23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31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556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507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79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C82F5-4BEC-4C6D-AC7E-0EBE1A7D0913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516" y="5105840"/>
            <a:ext cx="2798028" cy="196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3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igitale-schiene-deutschland.de/en/news/OSDaR23-multi-sensor-data-set-for-machine-learnin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igitale-schiene-deutschland.de/en/news/OSDaR23-multi-sensor-data-set-for-machine-learn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/>
              <a:t>Multi-sensor rail track detection in automatic train operations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9210"/>
          </a:xfrm>
        </p:spPr>
        <p:txBody>
          <a:bodyPr>
            <a:normAutofit fontScale="92500" lnSpcReduction="10000"/>
          </a:bodyPr>
          <a:lstStyle/>
          <a:p>
            <a:r>
              <a:rPr lang="en-US" noProof="0" dirty="0"/>
              <a:t>Master’s thesis in Data Science</a:t>
            </a:r>
          </a:p>
          <a:p>
            <a:r>
              <a:rPr lang="en-US" noProof="0" dirty="0"/>
              <a:t>Student: Attila Kovacs</a:t>
            </a:r>
          </a:p>
          <a:p>
            <a:r>
              <a:rPr lang="en-US" noProof="0" dirty="0"/>
              <a:t>1</a:t>
            </a:r>
            <a:r>
              <a:rPr lang="en-US" baseline="30000" noProof="0" dirty="0"/>
              <a:t>st</a:t>
            </a:r>
            <a:r>
              <a:rPr lang="en-US" noProof="0" dirty="0"/>
              <a:t> Advisor: Lukas Rohatsch (FH Technikum)</a:t>
            </a:r>
          </a:p>
          <a:p>
            <a:r>
              <a:rPr lang="en-US" noProof="0" dirty="0"/>
              <a:t>2</a:t>
            </a:r>
            <a:r>
              <a:rPr lang="en-US" baseline="30000" noProof="0" dirty="0"/>
              <a:t>nd</a:t>
            </a:r>
            <a:r>
              <a:rPr lang="en-US" noProof="0" dirty="0"/>
              <a:t> Advisor: Daniele Capriotti (M2C Expert Control GmbH)</a:t>
            </a:r>
          </a:p>
          <a:p>
            <a:r>
              <a:rPr lang="en-US" noProof="0" dirty="0"/>
              <a:t>Interim presentation</a:t>
            </a:r>
            <a:r>
              <a:rPr lang="en-US" noProof="0"/>
              <a:t>: 17.10.2023</a:t>
            </a:r>
            <a:endParaRPr lang="en-US" noProof="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210" y="0"/>
            <a:ext cx="681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24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E30DD-9852-1143-D251-175913ADD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Time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029C0-9A67-0B71-4A7E-73D235B8B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All images were taken between 8 AM and 5 PM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D6027-D603-7C6F-81B8-25D116A63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905" y="2636912"/>
            <a:ext cx="7991543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70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4924E-9B5D-A436-2C2B-D911B3179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Some examples of labeled images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303D0A-CCED-95CA-8128-13C38E3FC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6594" y="3731329"/>
            <a:ext cx="3246102" cy="2160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BC66B2-2951-F0A0-E18C-F9D30C37F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20" y="1453877"/>
            <a:ext cx="3456000" cy="216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919704-53E0-21B8-0091-9F80F99E1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5520" y="3695427"/>
            <a:ext cx="3456000" cy="216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EF00C4-C627-C9D5-D384-DEB2E4EE34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1942" y="1505331"/>
            <a:ext cx="2817157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58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EB4C-CC76-1690-DCBF-313DA9A2F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Brightness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B12D0-DD0E-603A-6AC1-7A1011030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RGB images are darker thank high resolution images (not pixel related)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35DE3E-B895-86A7-3251-F0D391F9E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522" y="2489294"/>
            <a:ext cx="8924956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154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93B18-B169-12EB-AC6A-0207CE5B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Occlusion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E541B-76A7-EA2A-0451-1C1B952CD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Most of the labels have a good visibility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C9354E-4963-253C-0D9A-C129EF50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746" y="3127171"/>
            <a:ext cx="5568507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964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93B18-B169-12EB-AC6A-0207CE5B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Examples of occlusion = 100%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E541B-76A7-EA2A-0451-1C1B952CD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Most of the labels have a good visibility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E3C29F-9072-D193-2CAC-3E02341EC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2754272"/>
            <a:ext cx="2827277" cy="216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B306E-0F11-9FE1-14D4-434E92E01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784" y="2780928"/>
            <a:ext cx="3455011" cy="216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755396-4B28-13DC-31A5-A32450025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9482" y="2794784"/>
            <a:ext cx="326224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82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AC55-4087-29B2-8862-3C3F866B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Splitting into trail, validation and test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8D0AD-ED03-620A-1C5C-577CF74AF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Many images are very similar which needs to be taken into account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690060-58CA-4AD6-AFC8-56DE16A70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0" y="2348880"/>
            <a:ext cx="10080000" cy="14367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37E8CF-654D-1611-01D7-CF31A4861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000" y="4001294"/>
            <a:ext cx="10080000" cy="144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94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15D8C-D3C8-0512-32AC-D688BA8C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Splitting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551F5-06F6-5B20-C8F9-91852ACB4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Given </a:t>
            </a:r>
            <a:r>
              <a:rPr lang="de-DE" dirty="0" err="1"/>
              <a:t>the</a:t>
            </a:r>
            <a:r>
              <a:rPr lang="de-DE" dirty="0"/>
              <a:t> large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between</a:t>
            </a:r>
            <a:br>
              <a:rPr lang="de-DE" dirty="0"/>
            </a:br>
            <a:r>
              <a:rPr lang="de-DE" dirty="0" err="1"/>
              <a:t>images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randomly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assigning</a:t>
            </a:r>
            <a:r>
              <a:rPr lang="de-DE" dirty="0"/>
              <a:t> </a:t>
            </a:r>
            <a:r>
              <a:rPr lang="de-DE" dirty="0" err="1"/>
              <a:t>videos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either</a:t>
            </a:r>
            <a:r>
              <a:rPr lang="de-DE" dirty="0"/>
              <a:t> </a:t>
            </a:r>
            <a:r>
              <a:rPr lang="de-DE" dirty="0" err="1"/>
              <a:t>train</a:t>
            </a:r>
            <a:r>
              <a:rPr lang="de-DE" dirty="0"/>
              <a:t>, </a:t>
            </a:r>
            <a:br>
              <a:rPr lang="de-DE" dirty="0"/>
            </a:b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  <a:p>
            <a:r>
              <a:rPr lang="de-DE" dirty="0"/>
              <a:t>Advantage: fair </a:t>
            </a:r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„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leakage</a:t>
            </a:r>
            <a:r>
              <a:rPr lang="de-DE" dirty="0"/>
              <a:t>“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r>
              <a:rPr lang="de-DE" dirty="0" err="1"/>
              <a:t>Disadvantage</a:t>
            </a:r>
            <a:r>
              <a:rPr lang="de-DE" dirty="0"/>
              <a:t>: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batches</a:t>
            </a:r>
            <a:br>
              <a:rPr lang="de-DE" dirty="0"/>
            </a:b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variety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9AAE03-0E75-75B9-31D0-6E625352E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072" y="2198461"/>
            <a:ext cx="3857625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94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CCC50-193D-A585-EB05-C7A03BC35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Orientation of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8D0E3-A940-685C-E154-FB7128817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7037E-7F5F-0DA0-C8AD-AAAB9B545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894" y="1552127"/>
            <a:ext cx="3455011" cy="216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AE4C60-1CFD-E4C4-9E0B-16B68DBFA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7169" y="1552127"/>
            <a:ext cx="2827277" cy="216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5392BE-07F2-F5DF-73E9-A0C4A00CF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224" y="3932604"/>
            <a:ext cx="3455011" cy="216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1CAF04-6E92-B7CF-8A1B-665C626985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765" y="3902516"/>
            <a:ext cx="345501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35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8CF9-1EF1-91A7-2280-47022099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Size of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B0C36-FEF5-0231-8C02-31BBE9BC5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165086-4580-4231-D248-6D1D7958D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313992"/>
            <a:ext cx="4606682" cy="2880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5BC98D4-059B-0E3E-D2CE-2247E5B62569}"/>
              </a:ext>
            </a:extLst>
          </p:cNvPr>
          <p:cNvCxnSpPr>
            <a:cxnSpLocks/>
          </p:cNvCxnSpPr>
          <p:nvPr/>
        </p:nvCxnSpPr>
        <p:spPr>
          <a:xfrm>
            <a:off x="10416480" y="4509120"/>
            <a:ext cx="432048" cy="3600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E1F57DA-B5F5-3D8B-992A-6495B6B90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78" y="2313992"/>
            <a:ext cx="460668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37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78B0B-B732-8CD2-8F1F-F33F73C7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Histogram of bounding box shapes and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8173D-D2BC-A088-9D0C-45C2EC1B3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Bounding boxes format is related to the orientation of sensors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4D5CED-158A-5064-762A-54E11D435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335" y="2492897"/>
            <a:ext cx="10440000" cy="324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856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56B9C-79FC-0856-57F5-AE857B903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 </a:t>
            </a:r>
            <a:r>
              <a:rPr lang="de-DE" dirty="0" err="1"/>
              <a:t>setting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49225-8B7B-840B-62D6-AB5DCABF2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777" y="3434815"/>
            <a:ext cx="2520462" cy="17643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C65D6B-E140-A5A5-83F5-7901AC3A8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607" y="1916951"/>
            <a:ext cx="1630189" cy="108000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3C8DBF-6DA2-1901-EF3E-DCB25BA41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20607" y="4761275"/>
            <a:ext cx="1735385" cy="10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ABB15D-9F13-220B-2814-4F87868A09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607" y="3339113"/>
            <a:ext cx="1415885" cy="108000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1237285-2E9A-A3B2-C3CE-BEC0DA2B7EC3}"/>
              </a:ext>
            </a:extLst>
          </p:cNvPr>
          <p:cNvSpPr/>
          <p:nvPr/>
        </p:nvSpPr>
        <p:spPr>
          <a:xfrm>
            <a:off x="5375920" y="2932204"/>
            <a:ext cx="1271514" cy="18938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A4F703-2286-12F3-A680-34B4AC448388}"/>
              </a:ext>
            </a:extLst>
          </p:cNvPr>
          <p:cNvSpPr txBox="1"/>
          <p:nvPr/>
        </p:nvSpPr>
        <p:spPr>
          <a:xfrm>
            <a:off x="415728" y="2002095"/>
            <a:ext cx="5040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/>
              <a:t>What is Automatic train operations (ATO)</a:t>
            </a:r>
            <a:br>
              <a:rPr lang="en-GB" sz="1800" dirty="0"/>
            </a:br>
            <a:r>
              <a:rPr lang="en-GB" sz="1800" dirty="0">
                <a:sym typeface="Wingdings" panose="05000000000000000000" pitchFamily="2" charset="2"/>
              </a:rPr>
              <a:t>Technology is used to automate </a:t>
            </a:r>
            <a:br>
              <a:rPr lang="en-GB" sz="1800" dirty="0">
                <a:sym typeface="Wingdings" panose="05000000000000000000" pitchFamily="2" charset="2"/>
              </a:rPr>
            </a:br>
            <a:r>
              <a:rPr lang="en-GB" sz="1800" dirty="0">
                <a:sym typeface="Wingdings" panose="05000000000000000000" pitchFamily="2" charset="2"/>
              </a:rPr>
              <a:t>tasks that were previously performed </a:t>
            </a:r>
            <a:br>
              <a:rPr lang="en-GB" sz="1800" dirty="0">
                <a:sym typeface="Wingdings" panose="05000000000000000000" pitchFamily="2" charset="2"/>
              </a:rPr>
            </a:br>
            <a:r>
              <a:rPr lang="en-GB" sz="1800" dirty="0">
                <a:sym typeface="Wingdings" panose="05000000000000000000" pitchFamily="2" charset="2"/>
              </a:rPr>
              <a:t>by rail personnel (e.g., conductor)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8298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12A8D-85AB-D977-DCFD-BFA640BC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Aspect</a:t>
            </a:r>
            <a:r>
              <a:rPr lang="de-DE" dirty="0"/>
              <a:t> </a:t>
            </a:r>
            <a:r>
              <a:rPr lang="de-DE" dirty="0" err="1"/>
              <a:t>ratio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bounding</a:t>
            </a:r>
            <a:r>
              <a:rPr lang="de-DE" dirty="0"/>
              <a:t> </a:t>
            </a:r>
            <a:r>
              <a:rPr lang="de-DE" dirty="0" err="1"/>
              <a:t>boxes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89C18-DC0D-75FE-D4E7-482FE4A35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91343-94F4-3021-D4B6-DBB59DB4D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84" y="2420888"/>
            <a:ext cx="10440000" cy="301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68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7617C-F60F-9910-5812-D7E0BE663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FFFDF-CEFA-1A16-F867-190582A95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Generate label masks for images</a:t>
            </a:r>
          </a:p>
          <a:p>
            <a:r>
              <a:rPr lang="en-US" noProof="0" dirty="0"/>
              <a:t>Establish baseline</a:t>
            </a:r>
          </a:p>
          <a:p>
            <a:pPr lvl="1"/>
            <a:r>
              <a:rPr lang="en-US" noProof="0" dirty="0"/>
              <a:t>Research gradient thresholding approaches</a:t>
            </a:r>
          </a:p>
          <a:p>
            <a:pPr lvl="1"/>
            <a:r>
              <a:rPr lang="en-US" noProof="0" dirty="0"/>
              <a:t>Select and implement approach</a:t>
            </a:r>
          </a:p>
          <a:p>
            <a:pPr lvl="1"/>
            <a:r>
              <a:rPr lang="en-US" noProof="0" dirty="0"/>
              <a:t>Analyze results</a:t>
            </a:r>
          </a:p>
          <a:p>
            <a:r>
              <a:rPr lang="en-US" noProof="0" dirty="0"/>
              <a:t>Select image segmentation model </a:t>
            </a:r>
          </a:p>
        </p:txBody>
      </p:sp>
    </p:spTree>
    <p:extLst>
      <p:ext uri="{BB962C8B-B14F-4D97-AF65-F5344CB8AC3E}">
        <p14:creationId xmlns:p14="http://schemas.microsoft.com/office/powerpoint/2010/main" val="25233409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73B3-052D-86FD-48C8-357E863D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3E060-51B2-983C-2F87-7A6AFD8E5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695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C2B1-E8E9-AB2A-BB52-420A6CCCA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Research questions</a:t>
            </a:r>
            <a:endParaRPr lang="en-US" sz="2000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FF3BF-438C-AC16-CA0E-5E7B11505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noProof="0" dirty="0"/>
              <a:t>Which modelling technique and which deep learning model can be applied to solve the rail detection problem?</a:t>
            </a:r>
          </a:p>
          <a:p>
            <a:r>
              <a:rPr lang="en-US" sz="2000" noProof="0" dirty="0"/>
              <a:t>How can the efficiency of standard, high-resolution, and infrared cameras be compared against each other; does a higher resolution result in a higher accuracy?</a:t>
            </a:r>
          </a:p>
          <a:p>
            <a:r>
              <a:rPr lang="en-US" sz="2000" noProof="0" dirty="0"/>
              <a:t>What is the trade-off between model accuracy and speed of providing predictions when applied to a video stream in real time?</a:t>
            </a:r>
          </a:p>
          <a:p>
            <a:r>
              <a:rPr lang="en-US" sz="2000" noProof="0" dirty="0"/>
              <a:t>How do deep learning models perform compared to gradient-based thresholding approaches in terms of, e.g., accuracy (share of correctly identified objects) or F1-score (mean of precision and recall)</a:t>
            </a:r>
            <a:endParaRPr lang="en-US" sz="1600" noProof="0" dirty="0">
              <a:sym typeface="Wingdings" panose="05000000000000000000" pitchFamily="2" charset="2"/>
            </a:endParaRPr>
          </a:p>
          <a:p>
            <a:pPr lvl="1"/>
            <a:endParaRPr lang="en-US" sz="1600" noProof="0" dirty="0"/>
          </a:p>
          <a:p>
            <a:pPr marL="457200" lvl="1" indent="0">
              <a:buNone/>
            </a:pPr>
            <a:endParaRPr lang="en-US" sz="1800" noProof="0" dirty="0"/>
          </a:p>
        </p:txBody>
      </p:sp>
    </p:spTree>
    <p:extLst>
      <p:ext uri="{BB962C8B-B14F-4D97-AF65-F5344CB8AC3E}">
        <p14:creationId xmlns:p14="http://schemas.microsoft.com/office/powerpoint/2010/main" val="211554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E5E4A-5986-C050-761B-E1A19D15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DC4D-BEB6-317E-9F7F-81E8816AC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noProof="0" dirty="0"/>
              <a:t>Deutsch Bahn / </a:t>
            </a:r>
            <a:r>
              <a:rPr lang="en-US" sz="1600" noProof="0" dirty="0" err="1"/>
              <a:t>Digitale</a:t>
            </a:r>
            <a:r>
              <a:rPr lang="en-US" sz="1600" noProof="0" dirty="0"/>
              <a:t> </a:t>
            </a:r>
            <a:r>
              <a:rPr lang="en-US" sz="1600" noProof="0" dirty="0" err="1"/>
              <a:t>Schiene</a:t>
            </a:r>
            <a:r>
              <a:rPr lang="en-US" sz="1600" noProof="0" dirty="0"/>
              <a:t> Deutschland </a:t>
            </a:r>
            <a:br>
              <a:rPr lang="en-US" sz="1600" noProof="0" dirty="0"/>
            </a:br>
            <a:r>
              <a:rPr lang="en-US" sz="1600" noProof="0" dirty="0"/>
              <a:t>(</a:t>
            </a:r>
            <a:r>
              <a:rPr lang="en-US" sz="1600" noProof="0" dirty="0">
                <a:hlinkClick r:id="rId2"/>
              </a:rPr>
              <a:t>https://digitale-schiene-deutschland.de/en/news/OSDaR23-multi-sensor-data-set-for-machine-learning</a:t>
            </a:r>
            <a:r>
              <a:rPr lang="en-US" sz="1600" noProof="0" dirty="0"/>
              <a:t>).</a:t>
            </a:r>
          </a:p>
          <a:p>
            <a:r>
              <a:rPr lang="en-US" sz="1600" noProof="0" dirty="0"/>
              <a:t>Images were generated between 09.09.2021 and 15.09.2021</a:t>
            </a:r>
          </a:p>
          <a:p>
            <a:r>
              <a:rPr lang="en-US" sz="1600" noProof="0" dirty="0"/>
              <a:t>Total number of images: 13.952</a:t>
            </a:r>
          </a:p>
          <a:p>
            <a:r>
              <a:rPr lang="en-US" sz="1600" noProof="0" dirty="0"/>
              <a:t>Sensors: 12MP RGB, 5MP RGB, IR cameras, lidar, radar, GPS, inertia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0FC7B2-3931-7E83-8192-AE09AD70E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688" y="3501008"/>
            <a:ext cx="3888432" cy="286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22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E5E4A-5986-C050-761B-E1A19D15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DC4D-BEB6-317E-9F7F-81E8816AC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noProof="0" dirty="0"/>
              <a:t>Deutsch Bahn / </a:t>
            </a:r>
            <a:r>
              <a:rPr lang="en-US" sz="1600" noProof="0" dirty="0" err="1"/>
              <a:t>Digitale</a:t>
            </a:r>
            <a:r>
              <a:rPr lang="en-US" sz="1600" noProof="0" dirty="0"/>
              <a:t> </a:t>
            </a:r>
            <a:r>
              <a:rPr lang="en-US" sz="1600" noProof="0" dirty="0" err="1"/>
              <a:t>Schiene</a:t>
            </a:r>
            <a:r>
              <a:rPr lang="en-US" sz="1600" noProof="0" dirty="0"/>
              <a:t> Deutschland </a:t>
            </a:r>
            <a:br>
              <a:rPr lang="en-US" sz="1600" noProof="0" dirty="0"/>
            </a:br>
            <a:r>
              <a:rPr lang="en-US" sz="1600" noProof="0" dirty="0"/>
              <a:t>(</a:t>
            </a:r>
            <a:r>
              <a:rPr lang="en-US" sz="1600" noProof="0" dirty="0">
                <a:hlinkClick r:id="rId2"/>
              </a:rPr>
              <a:t>https://digitale-schiene-deutschland.de/en/news/OSDaR23-multi-sensor-data-set-for-machine-learning</a:t>
            </a:r>
            <a:r>
              <a:rPr lang="en-US" sz="1600" noProof="0" dirty="0"/>
              <a:t>).</a:t>
            </a:r>
          </a:p>
          <a:p>
            <a:r>
              <a:rPr lang="en-US" sz="1600" noProof="0" dirty="0"/>
              <a:t>Images were generated between 09.09.2021 and 15.09.2021</a:t>
            </a:r>
          </a:p>
          <a:p>
            <a:r>
              <a:rPr lang="en-US" sz="1600" noProof="0" dirty="0"/>
              <a:t>Total number of images: 13.952</a:t>
            </a:r>
          </a:p>
          <a:p>
            <a:r>
              <a:rPr lang="en-US" sz="1600" noProof="0" dirty="0"/>
              <a:t>Sensors: </a:t>
            </a:r>
            <a:r>
              <a:rPr lang="en-US" sz="1600" b="1" noProof="0" dirty="0">
                <a:solidFill>
                  <a:srgbClr val="FF0000"/>
                </a:solidFill>
              </a:rPr>
              <a:t>12MP RGB, 5MP RGB, IR cameras</a:t>
            </a:r>
            <a:r>
              <a:rPr lang="en-US" sz="1600" noProof="0" dirty="0"/>
              <a:t>, lidar, radar, GPS, inertia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0FC7B2-3931-7E83-8192-AE09AD70E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688" y="3501008"/>
            <a:ext cx="3888432" cy="286484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5401377-562E-DC1A-E6E6-C09409CDF458}"/>
              </a:ext>
            </a:extLst>
          </p:cNvPr>
          <p:cNvCxnSpPr>
            <a:cxnSpLocks/>
          </p:cNvCxnSpPr>
          <p:nvPr/>
        </p:nvCxnSpPr>
        <p:spPr>
          <a:xfrm>
            <a:off x="3359696" y="3789040"/>
            <a:ext cx="576064" cy="14401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891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7C67-0C6D-E58E-670F-6209B4DE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/>
              <a:t>Relevant dataset (7.421 images, 27.386 labels)</a:t>
            </a:r>
            <a:br>
              <a:rPr lang="en-US" noProof="0" dirty="0"/>
            </a:br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780E0-52DB-AEF5-13CF-0F6F1AE24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Most images are from forward facing cameras</a:t>
            </a:r>
          </a:p>
          <a:p>
            <a:r>
              <a:rPr lang="en-US" sz="2400" noProof="0" dirty="0"/>
              <a:t>The number of labels in the image depends on sensor orientation and type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147E64-00F3-A97A-9D8C-9DAE7AFC5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2924944"/>
            <a:ext cx="4155602" cy="302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22A5D2-F674-83B7-12AD-7C2D3196E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410" y="2924944"/>
            <a:ext cx="4168376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977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D7C67-0C6D-E58E-670F-6209B4DE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Aspect ratios (= width / height)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780E0-52DB-AEF5-13CF-0F6F1AE24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All images are generated with one of three camera types</a:t>
            </a:r>
          </a:p>
          <a:p>
            <a:r>
              <a:rPr lang="en-US" sz="2400" noProof="0" dirty="0"/>
              <a:t>Double check whether there are other images in the 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A7DFF5-93DB-0D03-F24C-3648D3FB4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559" y="2924944"/>
            <a:ext cx="3561032" cy="302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C23CD1-7343-6245-CE81-D0A9629D0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411" y="2924944"/>
            <a:ext cx="4155603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66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F5994-9623-A02F-E131-FE4F5D698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Labels per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C3C79-D6CA-1D8C-5F2D-25302A4FB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Most tracks are labelled in pairs</a:t>
            </a:r>
          </a:p>
          <a:p>
            <a:r>
              <a:rPr lang="en-US" sz="2400" noProof="0" dirty="0"/>
              <a:t>However, there is also a small number of images with uneven number of tracks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9E96E-FF27-89EF-4BE9-B965B20C9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552" y="2924944"/>
            <a:ext cx="7991543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4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A5F0-6A41-C672-5E26-491DB14F0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Location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A99EA-8973-F0E1-FEA3-18DE91D5D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All images/videos were taken around Hamburg</a:t>
            </a:r>
          </a:p>
        </p:txBody>
      </p:sp>
      <p:pic>
        <p:nvPicPr>
          <p:cNvPr id="4" name="Content Placeholder 4" descr="A map with blue dots">
            <a:extLst>
              <a:ext uri="{FF2B5EF4-FFF2-40B4-BE49-F238E27FC236}">
                <a16:creationId xmlns:a16="http://schemas.microsoft.com/office/drawing/2014/main" id="{D68F8FE8-680A-F707-85B3-CA17F618A6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71" y="2564904"/>
            <a:ext cx="3600400" cy="3600400"/>
          </a:xfrm>
          <a:prstGeom prst="rect">
            <a:avLst/>
          </a:prstGeom>
        </p:spPr>
      </p:pic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6F76009C-908D-43B9-1EA9-EE1795D862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367" y="2848592"/>
            <a:ext cx="2502129" cy="2502129"/>
          </a:xfrm>
          <a:prstGeom prst="rect">
            <a:avLst/>
          </a:prstGeom>
          <a:ln w="57150">
            <a:solidFill>
              <a:srgbClr val="FF000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22EDFA-C941-7E89-A60F-6165B551C297}"/>
              </a:ext>
            </a:extLst>
          </p:cNvPr>
          <p:cNvSpPr/>
          <p:nvPr/>
        </p:nvSpPr>
        <p:spPr>
          <a:xfrm>
            <a:off x="3612187" y="4001294"/>
            <a:ext cx="181127" cy="2383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DA3E5B-AD06-A279-699D-AD7D143DE40E}"/>
              </a:ext>
            </a:extLst>
          </p:cNvPr>
          <p:cNvCxnSpPr>
            <a:cxnSpLocks/>
          </p:cNvCxnSpPr>
          <p:nvPr/>
        </p:nvCxnSpPr>
        <p:spPr>
          <a:xfrm flipV="1">
            <a:off x="3791744" y="2826097"/>
            <a:ext cx="4266623" cy="117519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CB3545-78C3-B748-3190-D5C9ABB4FEE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702751" y="4239618"/>
            <a:ext cx="4355616" cy="113359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023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263147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</Words>
  <Application>Microsoft Office PowerPoint</Application>
  <PresentationFormat>Widescreen</PresentationFormat>
  <Paragraphs>62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</vt:lpstr>
      <vt:lpstr>Multi-sensor rail track detection in automatic train operations</vt:lpstr>
      <vt:lpstr>Problem setting</vt:lpstr>
      <vt:lpstr>Research questions</vt:lpstr>
      <vt:lpstr>Data source</vt:lpstr>
      <vt:lpstr>Data source</vt:lpstr>
      <vt:lpstr>Relevant dataset (7.421 images, 27.386 labels) </vt:lpstr>
      <vt:lpstr>Aspect ratios (= width / height)</vt:lpstr>
      <vt:lpstr>Labels per image</vt:lpstr>
      <vt:lpstr>Location of images</vt:lpstr>
      <vt:lpstr>Time of images</vt:lpstr>
      <vt:lpstr>Some examples of labeled images</vt:lpstr>
      <vt:lpstr>Brightness of images</vt:lpstr>
      <vt:lpstr>Occlusion</vt:lpstr>
      <vt:lpstr>Examples of occlusion = 100%</vt:lpstr>
      <vt:lpstr>Splitting into trail, validation and test set</vt:lpstr>
      <vt:lpstr>Splitting data set</vt:lpstr>
      <vt:lpstr>Orientation of labels</vt:lpstr>
      <vt:lpstr>Size of labels</vt:lpstr>
      <vt:lpstr>Histogram of bounding box shapes and sizes</vt:lpstr>
      <vt:lpstr>Aspect ratio of bounding boxes</vt:lpstr>
      <vt:lpstr>Next steps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Milan</dc:creator>
  <cp:lastModifiedBy>Kovacs, Attila</cp:lastModifiedBy>
  <cp:revision>66</cp:revision>
  <dcterms:created xsi:type="dcterms:W3CDTF">2019-03-28T08:56:36Z</dcterms:created>
  <dcterms:modified xsi:type="dcterms:W3CDTF">2023-10-17T16:20:42Z</dcterms:modified>
</cp:coreProperties>
</file>

<file path=docProps/thumbnail.jpeg>
</file>